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20.06.2018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20.06.2018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20.06.2018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Картинки по запросу финансовые услу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34" y="3353636"/>
            <a:ext cx="3338686" cy="411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6644220" y="844729"/>
            <a:ext cx="3390900" cy="2020019"/>
          </a:xfrm>
          <a:gradFill>
            <a:gsLst>
              <a:gs pos="0">
                <a:schemeClr val="accent1">
                  <a:lumMod val="5000"/>
                  <a:lumOff val="95000"/>
                  <a:alpha val="3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Управление </a:t>
            </a:r>
            <a:r>
              <a:rPr lang="ru-RU" sz="1200" b="1" i="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Роспотребнадзора</a:t>
            </a: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по Ростовской области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ФБУЗ «</a:t>
            </a:r>
            <a:r>
              <a:rPr lang="ru-RU" sz="120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ЦГиЭ</a:t>
            </a: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 в РО» 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Консультационный центр для потребителей</a:t>
            </a:r>
          </a:p>
          <a:p>
            <a:pPr marL="0" indent="0" algn="ctr" defTabSz="1005840">
              <a:lnSpc>
                <a:spcPct val="95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7566240" y="2853393"/>
            <a:ext cx="2468880" cy="500242"/>
          </a:xfrm>
        </p:spPr>
        <p:txBody>
          <a:bodyPr/>
          <a:lstStyle/>
          <a:p>
            <a:pPr marL="0" indent="0" algn="r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</a:rPr>
              <a:t>Вопросы защиты прав потребителей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800" b="0" i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5534" y="15510"/>
            <a:ext cx="33909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41054" y="629253"/>
            <a:ext cx="3484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Права потребителей, на сегодняшний день, нарушаются </a:t>
            </a:r>
            <a:r>
              <a:rPr lang="ru-RU" sz="1200" dirty="0" smtClean="0"/>
              <a:t>регулярно.</a:t>
            </a:r>
            <a:endParaRPr lang="ru-RU" sz="1200" dirty="0"/>
          </a:p>
          <a:p>
            <a:pPr algn="ctr"/>
            <a:r>
              <a:rPr lang="ru-RU" sz="1200" dirty="0"/>
              <a:t>Чтобы понять как действовать правильно, как защитить свои потребительские права и получить другую полезную информацию, Вы можете обратиться к нам по телефонам «Горячей линии», на наш интернет-сайт или получить необходимую информацию на личном приеме.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80051" y="2476473"/>
            <a:ext cx="3416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г. Ростов-на-Дону,</a:t>
            </a:r>
          </a:p>
          <a:p>
            <a:pPr algn="ctr"/>
            <a:r>
              <a:rPr lang="ru-RU" sz="1200" b="1" dirty="0"/>
              <a:t>ул. </a:t>
            </a:r>
            <a:r>
              <a:rPr lang="ru-RU" sz="1200" b="1" dirty="0" smtClean="0"/>
              <a:t>Селиванова, </a:t>
            </a:r>
            <a:r>
              <a:rPr lang="ru-RU" sz="1200" b="1" dirty="0"/>
              <a:t>д. </a:t>
            </a:r>
            <a:r>
              <a:rPr lang="ru-RU" sz="1200" b="1" dirty="0" smtClean="0"/>
              <a:t>66,</a:t>
            </a:r>
            <a:endParaRPr lang="ru-RU" sz="1200" b="1" dirty="0"/>
          </a:p>
          <a:p>
            <a:pPr algn="ctr"/>
            <a:r>
              <a:rPr lang="ru-RU" sz="1200" b="1" dirty="0"/>
              <a:t>пр. Космонавтов, д. 29</a:t>
            </a:r>
          </a:p>
          <a:p>
            <a:pPr algn="ctr"/>
            <a:r>
              <a:rPr lang="ru-RU" sz="1200" b="1" dirty="0"/>
              <a:t>8 (863) 282-82-63/64</a:t>
            </a:r>
          </a:p>
          <a:p>
            <a:pPr algn="ctr"/>
            <a:r>
              <a:rPr lang="ru-RU" sz="1200" b="1" dirty="0"/>
              <a:t>8 (863) </a:t>
            </a:r>
            <a:r>
              <a:rPr lang="ru-RU" sz="1200" b="1" dirty="0" smtClean="0"/>
              <a:t>235-19-00</a:t>
            </a:r>
            <a:endParaRPr lang="ru-RU" sz="1200" b="1" dirty="0"/>
          </a:p>
          <a:p>
            <a:pPr algn="ctr"/>
            <a:r>
              <a:rPr lang="en-US" sz="1200" b="1" dirty="0"/>
              <a:t>http://www.61rospotrebnadzor.ru</a:t>
            </a:r>
            <a:endParaRPr lang="ru-RU" sz="1200" b="1" dirty="0"/>
          </a:p>
          <a:p>
            <a:pPr algn="ctr"/>
            <a:r>
              <a:rPr lang="ru-RU" sz="1200" dirty="0"/>
              <a:t>раздел «прием обращений»</a:t>
            </a:r>
          </a:p>
          <a:p>
            <a:pPr algn="ctr"/>
            <a:endParaRPr lang="ru-RU" sz="12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082" y="0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EB43CB-D95B-434D-98BB-9971D21E3526}"/>
              </a:ext>
            </a:extLst>
          </p:cNvPr>
          <p:cNvSpPr txBox="1"/>
          <p:nvPr/>
        </p:nvSpPr>
        <p:spPr>
          <a:xfrm>
            <a:off x="7151268" y="3609274"/>
            <a:ext cx="269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</a:t>
            </a:r>
            <a:r>
              <a:rPr 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 </a:t>
            </a:r>
            <a:r>
              <a:rPr lang="ru-RU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финансовых услуг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18932" y="2961592"/>
            <a:ext cx="3258072" cy="338554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/>
              <a:t>Основные </a:t>
            </a:r>
            <a:r>
              <a:rPr lang="ru-RU" sz="1600" b="1" dirty="0" smtClean="0"/>
              <a:t>понятия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xmlns="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559" y="3294251"/>
            <a:ext cx="3277409" cy="4478149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потребитель финансовых услуг, обратившийся к кредитору с намерением получить, получающий или получивший потребительский заем;</a:t>
            </a:r>
          </a:p>
          <a:p>
            <a:pPr algn="just"/>
            <a:r>
              <a:rPr lang="ru-RU" sz="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предоставляющая или предоставившая потребительский заем </a:t>
            </a:r>
            <a:r>
              <a:rPr lang="ru-RU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микрофинансовая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организация, которая осуществляет профессиональную деятельность по предоставлению потребительских займов</a:t>
            </a:r>
            <a:r>
              <a:rPr lang="ru-RU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сумма которого не превышает сумму один миллион рублей. </a:t>
            </a:r>
            <a:r>
              <a:rPr lang="ru-RU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Микрозаймы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выдаются исключительно в рублях и на основании договора </a:t>
            </a:r>
            <a:r>
              <a:rPr lang="ru-RU" sz="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микрозайма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Потребительский заем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денежные средства, предоставленные кредитором заемщику на основании договора займа, в том числе с использованием электронных средств платежа, в целях, не связанных с осуществлением предпринимательской деятельности, в том числе с лимитом кредитования; </a:t>
            </a:r>
            <a:endParaRPr lang="en-US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 договор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договор, по которому банк или иная кредитная организация (кредитор) обязуются предоставить денежные средства (кредит) заемщику в размере и на условиях, предусмотренных договором, а заемщик обязуется возвратить полученную денежную сумму и уплатить проценты за нее;</a:t>
            </a:r>
          </a:p>
          <a:p>
            <a:pPr algn="just"/>
            <a:r>
              <a:rPr lang="ru-RU" sz="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Потребительский кредит (заем)</a:t>
            </a:r>
            <a:r>
              <a:rPr lang="ru-RU" sz="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денежные средства, предоставленные кредитором заемщику на основании кредитного договора, договора займа, в том числе с использованием электронных средств платежа, в целях, не связанных с осуществлением предпринимательской деятельности</a:t>
            </a:r>
            <a:r>
              <a:rPr lang="ru-RU" sz="9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9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700" y="66773"/>
            <a:ext cx="3243343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нормативно-правовыми актами, регулирующими соблюдение оказание финансовых услуг, являются: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Кодекс РФ (далее - ГК РФ);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 защите прав потребителей» от 07.02.1992 г. №2300-1 (далее - Закон);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21.12.2013 N 353-ФЗ "О потребительском кредите (займе)";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27.06.2011 N 161-ФЗ "О национальной платежной системе";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151-ФЗ «О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микрофинансовой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и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микрофинансовых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организациях» (далее – Закон № 151-ФЗ)</a:t>
            </a: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xmlns="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53821" y="7469088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4138258"/>
            <a:ext cx="3403333" cy="36317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</a:rPr>
              <a:t>В период проведения чемпионата мира </a:t>
            </a:r>
            <a:r>
              <a:rPr lang="ru-RU" sz="1200" dirty="0" smtClean="0">
                <a:solidFill>
                  <a:srgbClr val="FF0000"/>
                </a:solidFill>
              </a:rPr>
              <a:t>- 2018 </a:t>
            </a:r>
            <a:r>
              <a:rPr lang="ru-RU" sz="1200" dirty="0">
                <a:solidFill>
                  <a:srgbClr val="FF0000"/>
                </a:solidFill>
              </a:rPr>
              <a:t>по футболу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Круглосуточно, </a:t>
            </a:r>
            <a:r>
              <a:rPr lang="ru-RU" sz="1200" dirty="0">
                <a:solidFill>
                  <a:srgbClr val="FF0000"/>
                </a:solidFill>
              </a:rPr>
              <a:t>ежедневно;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(928) 169-96-18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(918) 554-00-42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(863) 294-00-42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Телефон Единого консультационного центра </a:t>
            </a:r>
            <a:r>
              <a:rPr lang="ru-RU" sz="1200" dirty="0" err="1" smtClean="0">
                <a:solidFill>
                  <a:srgbClr val="FF0000"/>
                </a:solidFill>
              </a:rPr>
              <a:t>Роспотребнадзора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8-800-555-49-43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Онлайн консультация на сайте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zpp.rospotrebnadzor.ru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Ежедневно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ПН-ПТ 09.00-20.00,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</a:rPr>
              <a:t>СБ-ВС 10.00-15.00</a:t>
            </a: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37745" y="7464623"/>
            <a:ext cx="24765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Ростов-на-Дону </a:t>
            </a:r>
            <a:r>
              <a:rPr lang="ru-RU" sz="1300" dirty="0" smtClean="0"/>
              <a:t>2018г</a:t>
            </a:r>
            <a:r>
              <a:rPr lang="ru-RU" sz="1300" dirty="0"/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70454" y="3837616"/>
            <a:ext cx="3397046" cy="307777"/>
          </a:xfrm>
          <a:prstGeom prst="rect">
            <a:avLst/>
          </a:prstGeom>
          <a:gradFill flip="none" rotWithShape="1">
            <a:gsLst>
              <a:gs pos="44000">
                <a:schemeClr val="accent4">
                  <a:lumMod val="89000"/>
                </a:schemeClr>
              </a:gs>
              <a:gs pos="59000">
                <a:schemeClr val="accent4">
                  <a:lumMod val="89000"/>
                  <a:alpha val="86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«Горячая линия»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87586" y="6314239"/>
            <a:ext cx="3376817" cy="307777"/>
          </a:xfrm>
          <a:prstGeom prst="rect">
            <a:avLst/>
          </a:prstGeom>
          <a:solidFill>
            <a:schemeClr val="accent4">
              <a:lumMod val="75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Личный прием</a:t>
            </a:r>
          </a:p>
        </p:txBody>
      </p:sp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2BF4B29-CB7A-4E25-955A-A1C3BAB41726}"/>
              </a:ext>
            </a:extLst>
          </p:cNvPr>
          <p:cNvSpPr/>
          <p:nvPr/>
        </p:nvSpPr>
        <p:spPr>
          <a:xfrm>
            <a:off x="-9625" y="448632"/>
            <a:ext cx="3400523" cy="732376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Потребителю перед заключением кредитного договора необходимо  внимательно ознакомиться с информацией, предоставляемой банком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полной стоимости кредита, а также перечне и размерах платежей заёмщика, связанных с несоблюдением им условий договора.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должен изучить все пункты договора, обратить внимание на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полную стоимость кредита, величину процентной ставки по кредиту, комиссионное вознаграждение по операциям, перечень и размеры платежей заёмщика, связанных с несоблюдением им условий договора.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Убедиться в отсутствии в кредитном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 следующих условий: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возможном внесении банком в одностороннем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 изменений, в виде сокращения срока действия договора (в том числе при ухудшении финансового положения заёмщика);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увеличении размера процентов и изменения порядка их определения;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увеличении или установлении комиссионного вознаграждение по операциям, за исключением случаев, предусмотренных Федеральным законом от 2 декабря 1990 г. № 395-I «О банках и банковской деятельности»;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штрафа за отказ заемщика от получения кредита;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запрете досрочного возврата кредита в течение определенного времени, а также взимании банком комиссии за досрочный возврат кредита;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банком в одностороннем порядке дополнительных услуг банка (тарифов), связанных с исполнением кредитного договора;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взимании платы за выдачу справок;</a:t>
            </a:r>
          </a:p>
          <a:p>
            <a:pPr algn="just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споров только по месту нахождения банка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кредитного договора, потребителям также необходимо обратить внимание на следующее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изменения условий кредитного договора, влекущего изменение полной стоимости кредита, кредитная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обязана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 до заёмщика информацию о полной стоимости кредита. Данная информация может доводиться до заёмщика в проекте кредитного договора (дополнительного соглашения), в документах, направляемых сторонами друг другу в процессе заключения кредитного договора (дополнительного соглашения), иными способами, позволяющими подтвердить факт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7BE5C2E-D22B-43E5-9196-14C6B6A2B477}"/>
              </a:ext>
            </a:extLst>
          </p:cNvPr>
          <p:cNvSpPr/>
          <p:nvPr/>
        </p:nvSpPr>
        <p:spPr>
          <a:xfrm>
            <a:off x="3390899" y="1517760"/>
            <a:ext cx="3390901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заёмщика с указанной информацией и предусматривающими наличие даты и подписи заёмщика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70772358-492D-47B6-9D58-9236936B30A2}"/>
              </a:ext>
            </a:extLst>
          </p:cNvPr>
          <p:cNvSpPr/>
          <p:nvPr/>
        </p:nvSpPr>
        <p:spPr>
          <a:xfrm>
            <a:off x="6781801" y="0"/>
            <a:ext cx="3276599" cy="782060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8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информация об определении курса иностранной валюты в случае, если валюта, в которой осуществляется перевод денежных средств кредитором третьему лицу, указанному заемщиком при предоставлении потребительского кредита (займа), отличается от валюты, в которой предоставлен потребительский кредит (заем</a:t>
            </a:r>
            <a:r>
              <a:rPr lang="ru-RU" sz="8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8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количество, размер и периодичность (сроки) платежей заемщика по договору потребительского кредита (займа) или порядок определения этих платежей;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порядок изменения количества, размера и периодичности (сроков) платежей заемщика при частичном досрочном возврате потребительского кредита (займа);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способы исполнения денежных обязательств по договору потребительского кредита (займа) в населенном пункте по месту нахождения заемщика, указанному в договоре потребительского кредита (займа), включая бесплатный способ исполнения заемщиком обязательств по такому договору в населенном пункте по месту получения заемщиком оферты (предложения заключить договор) или по месту нахождения заемщика, указанному в договоре потребительского кредита (займа);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указание о необходимости заключения заемщиком иных договоров, требуемых для заключения или исполнения договора потребительского кредита (займа);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указание о необходимости предоставления обеспечения исполнения обязательств по договору потребительского кредита (займа) и требования к такому обеспечению;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цели использования заемщиком потребительского кредита (займа) (при включении в договор потребительского кредита (займа) условия об использовании заемщиком потребительского кредита (займа) на определенные цели);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ответственность заемщика за ненадлежащее исполнение условий договора потребительского кредита (займа), размер неустойки (штрафа, пени) или порядок их определения;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возможность запрета уступки кредитором третьим лицам прав (требований) по договору потребительского кредита (займа);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согласие заемщика с общими условиями договора потребительского кредита (займа) соответствующего вида;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услуги, оказываемые кредитором заемщику за отдельную плату и необходимые для заключения договора потребительского кредита (займа) (при наличии), их цена или порядок ее определения (при наличии), а также подтверждение согласия заемщика на их оказание;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способ обмена информацией между кредитором и заемщиком</a:t>
            </a:r>
            <a:r>
              <a:rPr lang="ru-RU" sz="8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 потребительского кредита (займа) стороны могут установить один способ или несколько способов исполнения заемщиком денежных обязательств по договору потребительского кредита (займа). При этом кредитор обязан предоставить заемщику информацию о способе бесплатного исполнения денежного обязательства по договору потребительского кредита (займа) в населенном пункте по месту получения заемщиком оферты (предложения заключить договор) или по указанному в договоре потребительского кредита (займа) месту нахождения заемщика.</a:t>
            </a:r>
          </a:p>
          <a:p>
            <a:pPr algn="just"/>
            <a:r>
              <a:rPr lang="ru-RU" sz="8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выдаче потребительского кредита с использованием электронного средства платежа оно должно быть передано заемщику кредитором по месту нахождения кредитора (его структурного подразделения), а при наличии отдельного согласия в письменной форме заемщика - по адресу, указанному заемщиком при заключении договора потребительского кредита, способом, позволяющим однозначно установить, что электронное средство платежа было получено заемщиком лично либо его представителем, имеющим на это право. Передача и использование электронного средства платежа заемщиком допускаются только после проведения кредитором идентификации клиента в соответствии с требованиями, предусмотренными законодательством Российской Федерации</a:t>
            </a:r>
            <a:r>
              <a:rPr lang="ru-RU" sz="8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22057" y="52124"/>
            <a:ext cx="3258072" cy="338554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КРЕДИТНЫЙ ДОГОВОР</a:t>
            </a:r>
            <a:endParaRPr lang="ru-RU" sz="16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Картинки по запросу микрозай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98" y="7938"/>
            <a:ext cx="3390903" cy="150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3390901" y="1917870"/>
            <a:ext cx="3390900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МИКРОФИНАНСОВЫЙ ЗАЁМ</a:t>
            </a:r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70772358-492D-47B6-9D58-9236936B30A2}"/>
              </a:ext>
            </a:extLst>
          </p:cNvPr>
          <p:cNvSpPr/>
          <p:nvPr/>
        </p:nvSpPr>
        <p:spPr>
          <a:xfrm>
            <a:off x="3390901" y="2225647"/>
            <a:ext cx="3390900" cy="3139321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Особого внимания потребителей заслуживают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микрофинансовые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(далее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МФО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предоставление ими займов физическим лицам.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2 статьи 15 Федеральный закон от 24.07.2007 №209-ФЗ “О развитии малого и среднего предпринимательства в Российской Федерации” 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микрофинансовые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включены в состав инфраструктуры поддержки субъектов малого и среднего предпринимательства.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оформлять договор с МФО, потребителям необходимо помнить, что:</a:t>
            </a:r>
          </a:p>
          <a:p>
            <a:pPr algn="just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кредита процент по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микрозаймам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будет значительно выше;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Несмотря на то, что МФО выполняют типично банковские функции - привлечение и размещение займов, в то же время они 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подчиняются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строгому банковскому законодательству и Центральному банку;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Требования к размеру капитала у МФО отсутствуют, что в свою очередь значительно повышает риски потерь для вкладчиков (физических лиц). У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кредитной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размер капитала не может быть меньше 90 млн. рублей, а с 1 января 2012 года — не меньше 180 млн. рублей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267BCF9-716E-48C8-87BB-E6D2C312E0CF}"/>
              </a:ext>
            </a:extLst>
          </p:cNvPr>
          <p:cNvSpPr/>
          <p:nvPr/>
        </p:nvSpPr>
        <p:spPr>
          <a:xfrm>
            <a:off x="3390901" y="5339738"/>
            <a:ext cx="3390900" cy="30777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itchFamily="18" charset="0"/>
              </a:rPr>
              <a:t>ПОТРЕБИТЕЛЬСКИЙ КРЕДИТ</a:t>
            </a:r>
            <a:endParaRPr lang="ru-RU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0772358-492D-47B6-9D58-9236936B30A2}"/>
              </a:ext>
            </a:extLst>
          </p:cNvPr>
          <p:cNvSpPr/>
          <p:nvPr/>
        </p:nvSpPr>
        <p:spPr>
          <a:xfrm>
            <a:off x="3390901" y="5647515"/>
            <a:ext cx="3390900" cy="2169825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Договор потребительского кредита (займа) состоит из общих условий и индивидуальных условий</a:t>
            </a:r>
            <a:r>
              <a:rPr lang="ru-RU" sz="9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условия договора потребительского кредита (займа) согласовываются кредитором и заемщиком индивидуально и включают в себя следующие условия: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сумма потребительского кредита (займа) или лимит кредитования и порядок его изменения;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срок действия договора потребительского кредита (займа) и срок возврата потребительского кредита (займа);</a:t>
            </a: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валюта, в которой предоставляется потребительский кредит (заем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процентная ставка в процентах годовых, а при применении переменной процентной ставки - порядок ее определения, соответствующий требованиям настоящего Федерального закона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3686</TotalTime>
  <Words>1115</Words>
  <Application>Microsoft Office PowerPoint</Application>
  <PresentationFormat>Произвольный</PresentationFormat>
  <Paragraphs>97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Verdana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Ольга Симоненко</cp:lastModifiedBy>
  <cp:revision>101</cp:revision>
  <cp:lastPrinted>2018-05-18T17:00:00Z</cp:lastPrinted>
  <dcterms:created xsi:type="dcterms:W3CDTF">2017-10-20T08:50:02Z</dcterms:created>
  <dcterms:modified xsi:type="dcterms:W3CDTF">2018-06-20T14:50:38Z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